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11" r:id="rId3"/>
    <p:sldId id="312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8" r:id="rId23"/>
    <p:sldId id="292" r:id="rId24"/>
    <p:sldId id="289" r:id="rId25"/>
    <p:sldId id="290" r:id="rId26"/>
    <p:sldId id="291" r:id="rId27"/>
    <p:sldId id="309" r:id="rId28"/>
    <p:sldId id="293" r:id="rId29"/>
    <p:sldId id="294" r:id="rId30"/>
    <p:sldId id="295" r:id="rId31"/>
    <p:sldId id="275" r:id="rId32"/>
    <p:sldId id="276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77" r:id="rId44"/>
    <p:sldId id="278" r:id="rId45"/>
    <p:sldId id="306" r:id="rId46"/>
    <p:sldId id="307" r:id="rId47"/>
    <p:sldId id="308" r:id="rId48"/>
    <p:sldId id="279" r:id="rId49"/>
    <p:sldId id="280" r:id="rId50"/>
    <p:sldId id="281" r:id="rId51"/>
    <p:sldId id="282" r:id="rId52"/>
    <p:sldId id="283" r:id="rId53"/>
    <p:sldId id="284" r:id="rId54"/>
    <p:sldId id="287" r:id="rId55"/>
    <p:sldId id="28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EC31-25C3-4CD2-946B-5E515331D738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1AAC-FAD9-41C2-B851-5F7FB00F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p-n-p/ff963542(v=pandp.10)#design-approache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5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one core at full load and 3 cores at minimal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4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4 cores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5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run my code in parallel?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64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0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parallel code characteristics, i.e. code that is easier to run in parallel.</a:t>
            </a:r>
          </a:p>
          <a:p>
            <a:r>
              <a:rPr lang="en-US" dirty="0"/>
              <a:t>Atomic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Discrete input and output</a:t>
            </a:r>
          </a:p>
          <a:p>
            <a:r>
              <a:rPr lang="en-US" dirty="0"/>
              <a:t>No shared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5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parallel characteristics, i.e. code that is difficult to run parallel.</a:t>
            </a:r>
          </a:p>
          <a:p>
            <a:r>
              <a:rPr lang="en-US" dirty="0"/>
              <a:t>Shared data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Ordered or sequential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Parallel.For</a:t>
            </a:r>
            <a:r>
              <a:rPr lang="en-US" dirty="0"/>
              <a:t> and </a:t>
            </a:r>
            <a:r>
              <a:rPr lang="en-US" dirty="0" err="1"/>
              <a:t>Parallel.ForEach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4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</a:t>
            </a:r>
            <a:r>
              <a:rPr lang="en-US" dirty="0" err="1"/>
              <a:t>Parallel.ForEach</a:t>
            </a:r>
            <a:endParaRPr lang="en-US" dirty="0"/>
          </a:p>
          <a:p>
            <a:r>
              <a:rPr lang="en-US" dirty="0"/>
              <a:t>Conway's Game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Conway's Game of Life Rules</a:t>
            </a:r>
          </a:p>
          <a:p>
            <a:r>
              <a:rPr lang="en-US" dirty="0"/>
              <a:t>Live cell with &lt; 2 live neighbors = Dead (loneliness)</a:t>
            </a:r>
          </a:p>
          <a:p>
            <a:r>
              <a:rPr lang="en-US" dirty="0"/>
              <a:t>Live cell with 2 or 3 live neighbors = Alive (healthy)</a:t>
            </a:r>
          </a:p>
          <a:p>
            <a:r>
              <a:rPr lang="en-US" dirty="0"/>
              <a:t>Live cell with more than 3 live neighbors = Dead (over-crowded)</a:t>
            </a:r>
          </a:p>
          <a:p>
            <a:r>
              <a:rPr lang="en-US" dirty="0"/>
              <a:t>Dead cell with exactly 3 live neighbors = Alive (reproduction)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9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Run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7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with code that would be hard to run parallel</a:t>
            </a:r>
          </a:p>
          <a:p>
            <a:r>
              <a:rPr lang="en-US" dirty="0"/>
              <a:t>Maze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7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5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6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3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Single-threaded code run</a:t>
            </a:r>
          </a:p>
          <a:p>
            <a:r>
              <a:rPr lang="en-US" dirty="0"/>
              <a:t>Overall CPU runs at 20% utilization</a:t>
            </a:r>
          </a:p>
          <a:p>
            <a:r>
              <a:rPr lang="en-US" dirty="0"/>
              <a:t>CPU #2 (1 core) run at 100%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5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code run</a:t>
            </a:r>
          </a:p>
          <a:p>
            <a:r>
              <a:rPr lang="en-US" dirty="0" err="1"/>
              <a:t>Overal</a:t>
            </a:r>
            <a:r>
              <a:rPr lang="en-US" dirty="0"/>
              <a:t> CPU at 100% utilization</a:t>
            </a:r>
          </a:p>
          <a:p>
            <a:r>
              <a:rPr lang="en-US" dirty="0"/>
              <a:t>6 cores running at 100% utilization (other cores 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3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err="1"/>
              <a:t>Measure</a:t>
            </a:r>
            <a:r>
              <a:rPr lang="en-US" dirty="0"/>
              <a:t> </a:t>
            </a:r>
            <a:r>
              <a:rPr lang="en-US" dirty="0" err="1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4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2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6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  <a:p>
            <a:r>
              <a:rPr lang="en-US" dirty="0"/>
              <a:t>Chart: Selecting the Right Pattern</a:t>
            </a:r>
          </a:p>
          <a:p>
            <a:r>
              <a:rPr lang="en-US" dirty="0"/>
              <a:t>This is from the "Introduction" available here: </a:t>
            </a:r>
            <a:r>
              <a:rPr lang="en-US" dirty="0">
                <a:hlinkClick r:id="rId3"/>
              </a:rPr>
              <a:t>https://docs.microsoft.com/en-us/previous-versions/msp-n-p/ff963542(v=pandp.10)#design-approaches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4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 dirty="0"/>
              <a:t>Website: jeremybytes.com</a:t>
            </a:r>
          </a:p>
          <a:p>
            <a:r>
              <a:rPr lang="en-US" dirty="0"/>
              <a:t>Twitter: @</a:t>
            </a:r>
            <a:r>
              <a:rPr lang="en-US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 are things like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Complex calculations</a:t>
            </a:r>
          </a:p>
          <a:p>
            <a:r>
              <a:rPr lang="en-US" dirty="0"/>
              <a:t>And Data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worry about parallel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getting bigger, not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0DF-D391-4AF2-A326-2CDC1044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2425-B895-43B3-9B49-BE518F9D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6A9A-BBE7-425E-945A-1668BE33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3F7A2-FA61-4074-9789-E1E7A232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BC8E-C48E-4503-845B-DE3B031F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248-18DB-4CCD-A3FC-D588472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646BE-00DF-45B6-9FF2-97BBECDA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AD7C-5E64-47AF-A3C8-3BC326F0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3FA2-CFDC-4088-9A98-54547DC8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0F92-15A2-498E-BC44-8CC35B33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EFFFE-6C6B-44C2-8C40-A926248B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8EF9A-EC8E-4BBF-9597-70333866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1E18-3917-4C9C-A243-0884EFA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DF1C-7A88-486D-95B7-9D02DA70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E0-987B-4158-9627-18438AB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3C1E-3AD9-4056-9D59-365248C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2B0-41A7-4EC6-9A62-66C26A1D0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8997-AE59-40EA-82F4-CDC8B157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81E-3C02-4DE8-90BA-00893587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53B-3F2F-4589-AF8A-AB32C2F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7234-5AAD-49D5-A35D-4BEAB15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319-9E76-4497-BFEC-66A538AB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FE23-DABC-4A0C-A6A8-2F2C7F1F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9618-3F36-48D6-BAEA-FED465F4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6A13-F643-45F3-A348-65982DE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195C-F244-448C-8AF8-63DE5AE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8F3F-AF78-49A7-8CDA-EF8939C5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D5BD-6745-4732-B51B-E46653C7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1706-32D7-4AD7-A6CB-2BDE04F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34DB-BE2D-46B5-88A9-69D2BF0E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A44-0CE4-4C69-8E17-4C6C05D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5473-A790-4EE7-92DC-8FA0437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FB16-77AC-45D8-83D1-B50B38F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EC92F-8928-4A51-83D6-289A03C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4D1A-5646-40BE-A896-DC6E12A0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98E-F943-4BB5-A82D-576F7C44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BBF2-EE4F-490E-A442-2CCE6E27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F617F-560D-4751-80DA-75FCBC82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5734F-31D5-4CCE-9F84-228BD25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D89-0FBD-485B-8737-F547015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782B6-5466-4D86-A483-51383DFE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3818-7340-456C-B327-1C383325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9123-BAA2-4409-847B-DE8D36DF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EE43A-6335-492B-9F19-D1A551A9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EC9C-586E-4EA3-BE2C-B08A8ABD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BA4D-4944-49A8-89D6-BD0722E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1E9-49F1-4884-8019-1C2A1F62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EA89-222A-4DA1-9FE4-2E991623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1E72-904B-431D-A9E9-88319C28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3B87-8961-43EB-A7DE-11BCAA06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EC0-229D-4C7B-A804-52A3206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5F150-4442-482A-B25F-4956243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397-FCF1-4B16-93BF-358D83C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25F9-EA82-4068-88FF-4E213FF5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E09B-9206-48E7-AF8D-D65F5F2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3F5B-DF81-497C-A5AA-C352DB9B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C33F-4435-4049-8CE2-70B538F6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626DA-4AB0-4AB3-9261-B0B427C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23525-3D98-4C13-AFDC-119F53F4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4AFD0-3E00-47DF-9EE9-8AD5463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7145-7FD8-493A-8A4A-69DD3AC9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931-28AA-4580-BE58-87F08C114F3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387-78FB-457D-9EE7-55ACEEFCF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4899-DAB7-40EC-9074-65205173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emf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42" Type="http://schemas.openxmlformats.org/officeDocument/2006/relationships/image" Target="../media/image44.jpe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jpe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jpeg"/><Relationship Id="rId53" Type="http://schemas.openxmlformats.org/officeDocument/2006/relationships/image" Target="../media/image55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11.emf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jpe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3" Type="http://schemas.openxmlformats.org/officeDocument/2006/relationships/image" Target="../media/image5.png"/><Relationship Id="rId12" Type="http://schemas.openxmlformats.org/officeDocument/2006/relationships/image" Target="../media/image14.emf"/><Relationship Id="rId17" Type="http://schemas.openxmlformats.org/officeDocument/2006/relationships/image" Target="../media/image19.jpe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jpe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jpeg"/><Relationship Id="rId5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jpe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jeremybytes.com/Demos.aspx#RunFaster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remybytes.com/Demos.aspx#TaskAndAwait" TargetMode="External"/><Relationship Id="rId5" Type="http://schemas.openxmlformats.org/officeDocument/2006/relationships/hyperlink" Target="https://docs.microsoft.com/en-us/previous-versions/msp-n-p/ff963553(v=pandp.10)" TargetMode="External"/><Relationship Id="rId4" Type="http://schemas.openxmlformats.org/officeDocument/2006/relationships/hyperlink" Target="https://github.com/jeremybytes/parallel-programmi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: Run Faster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 descr="Subtitle: Parallel Programming in C#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Presented by Jeremy Clark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led box representing a single-core CPU that is at full load.">
            <a:extLst>
              <a:ext uri="{FF2B5EF4-FFF2-40B4-BE49-F238E27FC236}">
                <a16:creationId xmlns:a16="http://schemas.microsoft.com/office/drawing/2014/main" id="{D48C86B4-2BA6-4D0F-9B14-7D023602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6" y="1270250"/>
            <a:ext cx="440116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2A60B-66EC-4D12-93A4-58C448352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D4768-D538-419E-8AF5-8CFA66E732F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09869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empty boxes representing a 4-core CPU.">
            <a:extLst>
              <a:ext uri="{FF2B5EF4-FFF2-40B4-BE49-F238E27FC236}">
                <a16:creationId xmlns:a16="http://schemas.microsoft.com/office/drawing/2014/main" id="{E92379B2-8597-432A-A046-7BE66AF1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41ACD-B2D3-4210-AB00-5D2C243D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587A6-7F32-40E2-8596-84B27145E01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 filled box and 3 empty boxes representing a 4-core CPU that only has 1 core fully operating.">
            <a:extLst>
              <a:ext uri="{FF2B5EF4-FFF2-40B4-BE49-F238E27FC236}">
                <a16:creationId xmlns:a16="http://schemas.microsoft.com/office/drawing/2014/main" id="{27EB2339-0355-4CC0-89CF-4BCDAD5C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52" y="156888"/>
            <a:ext cx="6309360" cy="630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AE1D9-9830-4A25-A541-DA1C5211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343C-A0DE-44E1-A8DE-202EFFC3313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4320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filled boxes representing a 4-core CPU with all cores running at full load.">
            <a:extLst>
              <a:ext uri="{FF2B5EF4-FFF2-40B4-BE49-F238E27FC236}">
                <a16:creationId xmlns:a16="http://schemas.microsoft.com/office/drawing/2014/main" id="{004B19E2-8C38-4CAB-9E20-1CD89FBC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28" y="191935"/>
            <a:ext cx="6361115" cy="635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7DF8C-584A-478E-A647-8745C09B8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65CBE-6EA2-401F-9185-361EE628630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99789"/>
      </p:ext>
    </p:extLst>
  </p:cSld>
  <p:clrMapOvr>
    <a:masterClrMapping/>
  </p:clrMapOvr>
  <p:transition spd="slow"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 filled boxes representing an 18-core CPU that is fully loaded.">
            <a:extLst>
              <a:ext uri="{FF2B5EF4-FFF2-40B4-BE49-F238E27FC236}">
                <a16:creationId xmlns:a16="http://schemas.microsoft.com/office/drawing/2014/main" id="{41437040-5984-42F6-B111-3A0D98E5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356659"/>
            <a:ext cx="5420541" cy="4518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64E0B-98E1-46F7-9F10-6F0B285E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6" y="1356659"/>
            <a:ext cx="5420541" cy="451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EC4B7-549A-4D6F-B70F-0C3CD8687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093E1-4BF7-4430-A666-BEDEA965DB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 I run in parallel?">
            <a:extLst>
              <a:ext uri="{FF2B5EF4-FFF2-40B4-BE49-F238E27FC236}">
                <a16:creationId xmlns:a16="http://schemas.microsoft.com/office/drawing/2014/main" id="{BC018A04-2967-4850-AE3D-11F3AA20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527413"/>
            <a:ext cx="10755226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8EA9-01C5-447F-9DA1-6EE7985D2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8" y="3491742"/>
            <a:ext cx="10393225" cy="252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1DF2-C546-44C7-9806-7920F032B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E0C30-9D10-4990-8981-6BC017153B6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154B9-3E4B-47F3-A908-0BAA755A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398A1-5310-491A-A2C7-DD39760B31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75EDE-1E71-49BA-A477-549383EC7CA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14" y="243340"/>
            <a:ext cx="3200610" cy="1844206"/>
          </a:xfrm>
          <a:prstGeom prst="rect">
            <a:avLst/>
          </a:prstGeom>
        </p:spPr>
      </p:pic>
      <p:pic>
        <p:nvPicPr>
          <p:cNvPr id="4" name="Picture 3" descr="List of parallel code characteristics:&#10;Atomic&#10;Deterministic&#10;Discrete Input / Output&#10;No Shared Data">
            <a:extLst>
              <a:ext uri="{FF2B5EF4-FFF2-40B4-BE49-F238E27FC236}">
                <a16:creationId xmlns:a16="http://schemas.microsoft.com/office/drawing/2014/main" id="{2FBFBE30-3F90-47B6-9FC6-E20E67BB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1" y="0"/>
            <a:ext cx="10758350" cy="641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0873F-4D5A-416E-A9E0-D3B2BB6E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7062-3D72-4C2C-8258-C92F22462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0ECF-F844-4E89-A877-9A547D45A4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05" y="141149"/>
            <a:ext cx="4308093" cy="1621910"/>
          </a:xfrm>
          <a:prstGeom prst="rect">
            <a:avLst/>
          </a:prstGeom>
        </p:spPr>
      </p:pic>
      <p:pic>
        <p:nvPicPr>
          <p:cNvPr id="4" name="Picture 3" descr="List of code characteristics that make it difficult to run in parallel:&#10;Shared Data&#10;Shared Resources&#10;External Dependencies&#10;Ordered or Sequential Operations">
            <a:extLst>
              <a:ext uri="{FF2B5EF4-FFF2-40B4-BE49-F238E27FC236}">
                <a16:creationId xmlns:a16="http://schemas.microsoft.com/office/drawing/2014/main" id="{0ECDE143-3B72-4F92-AB0F-5D6857D0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41835"/>
            <a:ext cx="98473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03C19-D074-43D5-8250-DD3B5371E37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C73-4483-439C-B1B2-2121BE4C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480" y="2354899"/>
            <a:ext cx="2002766" cy="393878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223" y="426655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111" y="2301221"/>
            <a:ext cx="1551299" cy="561424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5"/>
            <a:ext cx="1941419" cy="460394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52" y="4275220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7" y="2051737"/>
            <a:ext cx="1941419" cy="448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6" y="4784768"/>
            <a:ext cx="1204718" cy="390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42" y="4667533"/>
            <a:ext cx="1130970" cy="4612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830" y="1756486"/>
            <a:ext cx="2138666" cy="319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23" y="4257236"/>
            <a:ext cx="1110362" cy="456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211" y="4318000"/>
            <a:ext cx="750975" cy="321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657" y="3173409"/>
            <a:ext cx="1569215" cy="922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915" y="4228012"/>
            <a:ext cx="859263" cy="735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31" y="4558599"/>
            <a:ext cx="730889" cy="4612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24" y="4771252"/>
            <a:ext cx="1786122" cy="27170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33739" y="5174991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0" y="5158734"/>
            <a:ext cx="763660" cy="461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F7D1C-9566-8B43-97F8-879B5592F34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595" y="103159"/>
            <a:ext cx="2265817" cy="150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9FA3B-1361-B34B-8ADA-A2DD9B02351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385" y="472613"/>
            <a:ext cx="4275673" cy="12196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627" y="117907"/>
            <a:ext cx="3397151" cy="7798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765669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692" y="3173090"/>
            <a:ext cx="2194895" cy="50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C18DD-C595-074C-BFFD-21BA9AAB91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17225" y="1759733"/>
            <a:ext cx="1758467" cy="442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017" y="3589997"/>
            <a:ext cx="1941419" cy="58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2ED706-62B7-2243-97AC-CB0106715AF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982" y="2568640"/>
            <a:ext cx="2059279" cy="1085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25974B-32E5-4B41-A98F-E34BB2C62F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678" y="2238848"/>
            <a:ext cx="1758467" cy="445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2AA8DD-1695-AE4D-8139-0668F38A4BE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630" y="3131857"/>
            <a:ext cx="1498929" cy="4546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92DBF4-1505-ED48-95CE-AEF1D479A3B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609" y="2319500"/>
            <a:ext cx="963475" cy="7815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835" y="3550185"/>
            <a:ext cx="2004636" cy="4894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5AF33B-0E36-6649-87D3-72E4A457B19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372" y="2939736"/>
            <a:ext cx="2197100" cy="254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336F90-F814-8141-8220-3A488A4081D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35" y="3580277"/>
            <a:ext cx="2002766" cy="6008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30" y="2418165"/>
            <a:ext cx="2295924" cy="996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598" y="5121881"/>
            <a:ext cx="1752938" cy="3256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45E21C4-2E39-674F-A5F8-6C26B07C549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245" y="6058712"/>
            <a:ext cx="1682849" cy="77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90DD07-80B9-024D-AAE4-C41264FB0DD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175" y="5619687"/>
            <a:ext cx="1162124" cy="439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14A3AC-4C57-3340-ABB0-32E178A2DF7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649" y="6256630"/>
            <a:ext cx="1158770" cy="4056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491" y="5616967"/>
            <a:ext cx="1301163" cy="3137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13368BA-FE70-824D-ABAA-15858D627C1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851" y="6270694"/>
            <a:ext cx="1752938" cy="388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94" y="5782553"/>
            <a:ext cx="1241431" cy="2069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69673E-79D1-A746-87B7-9477375308B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049" y="5447542"/>
            <a:ext cx="1238215" cy="12382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77" y="6307680"/>
            <a:ext cx="1109466" cy="319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229" y="5512477"/>
            <a:ext cx="750179" cy="776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877897-42AF-C74D-8BF0-6AC8B47D1CE7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14" y="4650724"/>
            <a:ext cx="1736624" cy="32199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939207" y="5603714"/>
            <a:ext cx="1485900" cy="1485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39153" y="5566129"/>
            <a:ext cx="981458" cy="4889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061" y="5214710"/>
            <a:ext cx="1109057" cy="321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96C6131-90B0-F540-BA96-34F63B9860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413168" y="5269342"/>
            <a:ext cx="905147" cy="27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B5CD-39E4-A441-9884-61E5F3DBBA57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995" y="5615558"/>
            <a:ext cx="1062502" cy="5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01"/>
            <a:ext cx="12192000" cy="516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6D10F-AC95-4444-A3EA-38CAD7F1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E3D4-6719-401C-9C82-7A77132A83D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8DF079-0610-4E9C-BCAF-FE6C44E122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6E4C-D693-43B8-ACD6-47540A7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6" y="129025"/>
            <a:ext cx="4147671" cy="1757316"/>
          </a:xfrm>
          <a:prstGeom prst="rect">
            <a:avLst/>
          </a:prstGeom>
        </p:spPr>
      </p:pic>
      <p:pic>
        <p:nvPicPr>
          <p:cNvPr id="4" name="Picture 3" descr="Conway's Game of Life">
            <a:extLst>
              <a:ext uri="{FF2B5EF4-FFF2-40B4-BE49-F238E27FC236}">
                <a16:creationId xmlns:a16="http://schemas.microsoft.com/office/drawing/2014/main" id="{CA8D7DFC-CD1F-4F91-A055-1F66D3C0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3" y="775501"/>
            <a:ext cx="4238279" cy="20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C46B8-0B7E-440B-8F23-94DA954F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3" y="2512963"/>
            <a:ext cx="3672060" cy="138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3598-00F7-40C5-BABB-2DB32DC49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5" y="4046071"/>
            <a:ext cx="4036136" cy="1685641"/>
          </a:xfrm>
          <a:prstGeom prst="rect">
            <a:avLst/>
          </a:prstGeom>
        </p:spPr>
      </p:pic>
      <p:pic>
        <p:nvPicPr>
          <p:cNvPr id="10" name="Picture 9" descr="Screenshot of a text version of Conway's Game of Life in progress.">
            <a:extLst>
              <a:ext uri="{FF2B5EF4-FFF2-40B4-BE49-F238E27FC236}">
                <a16:creationId xmlns:a16="http://schemas.microsoft.com/office/drawing/2014/main" id="{ACC6D3E2-4E48-40B0-973C-BA010D07F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44427"/>
            <a:ext cx="5580548" cy="4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 showing initial state of Conway's Game of Life with 6 live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8" name="Picture 7" descr="Rules:&#10;1. Live cell with less than 2 live neighbors dies due to loneliness.&#10;2. Live cell with 2 or 3 live neighbors lives.&#10;3. Live cell with more than 3 live neighbors dies due to over-crowding.&#10;4. Dead cell with exactly 3 live neighbors comes to life due to reproduction.">
            <a:extLst>
              <a:ext uri="{FF2B5EF4-FFF2-40B4-BE49-F238E27FC236}">
                <a16:creationId xmlns:a16="http://schemas.microsoft.com/office/drawing/2014/main" id="{E239B511-AFF9-4CFF-A60B-06B8ECB3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9" name="Picture 8" descr="Conway's Game of Life">
            <a:extLst>
              <a:ext uri="{FF2B5EF4-FFF2-40B4-BE49-F238E27FC236}">
                <a16:creationId xmlns:a16="http://schemas.microsoft.com/office/drawing/2014/main" id="{2E46A068-172C-4985-9E7B-CE9628E4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" y="248627"/>
            <a:ext cx="2196456" cy="1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429AB-34FF-4F2B-9BCB-B3083E099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8" y="942946"/>
            <a:ext cx="1903017" cy="72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0E22-BAAA-4B44-A5D4-5D594F25B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7" y="1627984"/>
            <a:ext cx="2091697" cy="873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2E093-F373-439D-AC03-53E6E64C1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80DB6-C3F0-4965-9D61-7F4142218C6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a cell tagged as &quot;lonely&quot; because it has 1 live neighbor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9AD5-4E96-4D4F-95D7-0453598A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1CFE6-EA10-4726-9FC0-C6FFB5DE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58AD8-6DF0-4A96-BAD7-A3DB5967F8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2 cells marked as &quot;healthy&quot; because they each have 2 or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B83D0-813E-4D8C-A6E7-D4103727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BDCC6-19DD-4C07-A536-BF8E299AF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369E5-DE1B-4308-9BB7-005F88FC1B3C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0C6D-09C2-4502-BFF4-B658AC55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312B2-8ACD-4B04-95D9-2A1F6E35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67B9-B91B-4C29-A58D-6C83695C58F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3 dead cells pointing to 3 live neighbors each. The 3 dead cells are marked as &quot;new life&quot;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5439-AF27-45D2-8E16-054B2408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E41DB-30F3-4E67-84DC-A38B985F7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71E4E-8FFD-41F5-858F-9EE5004E9B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itial state of the Conway's Game of Life grid with 6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126A4-2079-4B40-AF87-AB3F6FE7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330DC-26F5-42D5-8A12-0289A389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11A22-8D04-4D7B-B78C-6F63C2F214A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: Run Faster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 descr="Subtitle: Parallel Programming in C#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Presented by Jeremy Clark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 generation of Conway's Game of Life grid with 7 cells in a different configuration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7B972-BFBA-4737-851C-33630EA1F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71721-34FE-453F-A808-F1E16335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F135-D54A-49A9-8434-7C4BCCB943D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8" y="555271"/>
            <a:ext cx="819264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2" y="3383175"/>
            <a:ext cx="11831701" cy="231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5609F-D907-4498-A476-784CC6567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0C5F4-37C5-40C2-B906-C036948A522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75" y="248849"/>
            <a:ext cx="2337861" cy="685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43" y="248849"/>
            <a:ext cx="3501357" cy="685048"/>
          </a:xfrm>
          <a:prstGeom prst="rect">
            <a:avLst/>
          </a:prstGeom>
        </p:spPr>
      </p:pic>
      <p:pic>
        <p:nvPicPr>
          <p:cNvPr id="7" name="Picture 6" descr="Screenshot of a text-based maze.">
            <a:extLst>
              <a:ext uri="{FF2B5EF4-FFF2-40B4-BE49-F238E27FC236}">
                <a16:creationId xmlns:a16="http://schemas.microsoft.com/office/drawing/2014/main" id="{628B23AF-0A94-4B0B-BEEC-D0602CB34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42" y="2749176"/>
            <a:ext cx="3466416" cy="3746095"/>
          </a:xfrm>
          <a:prstGeom prst="rect">
            <a:avLst/>
          </a:prstGeom>
        </p:spPr>
      </p:pic>
      <p:pic>
        <p:nvPicPr>
          <p:cNvPr id="9" name="Picture 8" descr="Screenshot of a graphical maze.">
            <a:extLst>
              <a:ext uri="{FF2B5EF4-FFF2-40B4-BE49-F238E27FC236}">
                <a16:creationId xmlns:a16="http://schemas.microsoft.com/office/drawing/2014/main" id="{FC0AF7CF-2EBC-4275-B8F7-181026AA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88" y="2208423"/>
            <a:ext cx="4286848" cy="4286848"/>
          </a:xfrm>
          <a:prstGeom prst="rect">
            <a:avLst/>
          </a:prstGeom>
        </p:spPr>
      </p:pic>
      <p:pic>
        <p:nvPicPr>
          <p:cNvPr id="4" name="Picture 3" descr="Mazes">
            <a:extLst>
              <a:ext uri="{FF2B5EF4-FFF2-40B4-BE49-F238E27FC236}">
                <a16:creationId xmlns:a16="http://schemas.microsoft.com/office/drawing/2014/main" id="{0DD30CD9-3D9E-4734-A95B-322C9791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3" y="496677"/>
            <a:ext cx="5845001" cy="214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EBA0-2766-44D1-967F-431211726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F83E-9251-41C3-9066-36AD258F075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maze grid with an arrow showing the path from the firs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99B698C-C905-4698-9740-BAC527C8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F2039-33E7-4279-AFBB-524582E4A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first cell walls filled in with arrow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30C073-1AFD-4B6A-966C-6DBEC912BA6E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DAFCC6-209E-446A-9EE0-6A2863567D0F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4F85-0D75-451B-A100-53A26A7F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311BE9-E82A-4236-B26A-D62DB29CF4BF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1BBA03-2C78-4E9E-9355-D785EA7AA7C5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5DB22-0A03-4D54-9A1C-2FB32C1EA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656E596-656B-4C9B-B1C0-01C3EA944C69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C4D0C6-5638-4609-9489-45D039C2C906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6FE91-E8B0-4788-864E-47EC1BDD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6584C-1E0B-43DA-B67D-0D5841B73284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88AAA-925D-41E5-B1FB-55FE72C1B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s going to additional cells showing the maze growing with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572981-D72E-4AD7-9F8B-213770B7C4BB}"/>
              </a:ext>
            </a:extLst>
          </p:cNvPr>
          <p:cNvSpPr/>
          <p:nvPr/>
        </p:nvSpPr>
        <p:spPr>
          <a:xfrm>
            <a:off x="8877555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46D45-0F6A-41DF-9A16-75D090E370EE}"/>
              </a:ext>
            </a:extLst>
          </p:cNvPr>
          <p:cNvSpPr/>
          <p:nvPr/>
        </p:nvSpPr>
        <p:spPr>
          <a:xfrm>
            <a:off x="9687998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E6AAF0F-66EB-499C-B23F-DA59ECAFF0B7}"/>
              </a:ext>
            </a:extLst>
          </p:cNvPr>
          <p:cNvSpPr/>
          <p:nvPr/>
        </p:nvSpPr>
        <p:spPr>
          <a:xfrm rot="16200000">
            <a:off x="930044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48A4AC0-4043-4DA9-9A1A-9B8B313F05D2}"/>
              </a:ext>
            </a:extLst>
          </p:cNvPr>
          <p:cNvSpPr/>
          <p:nvPr/>
        </p:nvSpPr>
        <p:spPr>
          <a:xfrm rot="16200000">
            <a:off x="9300439" y="1372610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A8A6DC-AD50-4D6D-B665-D83CB85EE746}"/>
              </a:ext>
            </a:extLst>
          </p:cNvPr>
          <p:cNvSpPr/>
          <p:nvPr/>
        </p:nvSpPr>
        <p:spPr>
          <a:xfrm>
            <a:off x="8877555" y="803124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A9B910-FCB7-422E-80ED-CE56F24A2328}"/>
              </a:ext>
            </a:extLst>
          </p:cNvPr>
          <p:cNvSpPr/>
          <p:nvPr/>
        </p:nvSpPr>
        <p:spPr>
          <a:xfrm rot="16200000">
            <a:off x="831842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30108E-119D-4575-8365-4899B12E4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77859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70CF0-EDAE-46DF-B90B-D068D9D6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1552313"/>
            <a:ext cx="10583752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29BC9-184F-4B3D-8354-76EA1750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2C24C-152D-4253-9C3E-21602701292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381DA-B597-43A9-8965-26CFC64B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3450E-8A94-4B46-A349-9AF307899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leted maze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4108A-7542-404F-A9F6-37EB4410E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570"/>
            <a:ext cx="12192000" cy="271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52455-C761-42AF-8405-BCF49D22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39F0F-BEBE-4C44-99B1-E4540676D77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76430"/>
            <a:ext cx="4733365" cy="1053228"/>
          </a:xfrm>
          <a:prstGeom prst="rect">
            <a:avLst/>
          </a:prstGeom>
        </p:spPr>
      </p:pic>
      <p:pic>
        <p:nvPicPr>
          <p:cNvPr id="4" name="Picture 3" descr="Digit Recognition">
            <a:extLst>
              <a:ext uri="{FF2B5EF4-FFF2-40B4-BE49-F238E27FC236}">
                <a16:creationId xmlns:a16="http://schemas.microsoft.com/office/drawing/2014/main" id="{12EE86E2-97BE-4CC2-89C5-048EF2A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" y="1020761"/>
            <a:ext cx="7094071" cy="1613229"/>
          </a:xfrm>
          <a:prstGeom prst="rect">
            <a:avLst/>
          </a:prstGeom>
        </p:spPr>
      </p:pic>
      <p:pic>
        <p:nvPicPr>
          <p:cNvPr id="6" name="Picture 5" descr="Screenshot of a text-based digit recognition application showing a &quot;9&quot; compared to a &quot;4&quot;.">
            <a:extLst>
              <a:ext uri="{FF2B5EF4-FFF2-40B4-BE49-F238E27FC236}">
                <a16:creationId xmlns:a16="http://schemas.microsoft.com/office/drawing/2014/main" id="{2B700D1E-48DB-4BC1-9B45-0AFA41E0F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2825017"/>
            <a:ext cx="5590302" cy="3171175"/>
          </a:xfrm>
          <a:prstGeom prst="rect">
            <a:avLst/>
          </a:prstGeom>
        </p:spPr>
      </p:pic>
      <p:pic>
        <p:nvPicPr>
          <p:cNvPr id="8" name="Picture 7" descr="Screenshot of a graphical digit recognition application with many numbers and predictions showing.">
            <a:extLst>
              <a:ext uri="{FF2B5EF4-FFF2-40B4-BE49-F238E27FC236}">
                <a16:creationId xmlns:a16="http://schemas.microsoft.com/office/drawing/2014/main" id="{491D0907-3C41-4A37-AB66-A07F37E1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9" y="2324296"/>
            <a:ext cx="5453390" cy="379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list of numbers indicating the raw data used for the digit recognition application.">
            <a:extLst>
              <a:ext uri="{FF2B5EF4-FFF2-40B4-BE49-F238E27FC236}">
                <a16:creationId xmlns:a16="http://schemas.microsoft.com/office/drawing/2014/main" id="{C5DFF4C5-97C7-4D29-AE05-DD2B1754B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C0C25-884F-4CF9-958A-8ECAA0961B56}"/>
              </a:ext>
            </a:extLst>
          </p:cNvPr>
          <p:cNvSpPr/>
          <p:nvPr/>
        </p:nvSpPr>
        <p:spPr>
          <a:xfrm>
            <a:off x="6716525" y="80074"/>
            <a:ext cx="5475475" cy="131702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git Recognition">
            <a:extLst>
              <a:ext uri="{FF2B5EF4-FFF2-40B4-BE49-F238E27FC236}">
                <a16:creationId xmlns:a16="http://schemas.microsoft.com/office/drawing/2014/main" id="{BC5A9E56-3D27-4E5C-A228-64481D91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49793-DA1C-4B97-959B-AF1D9E0EF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DE449-C8D0-4614-AFCE-C34618279BA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/>
          <a:stretch/>
        </p:blipFill>
        <p:spPr>
          <a:xfrm>
            <a:off x="-29880" y="824752"/>
            <a:ext cx="9144000" cy="6033247"/>
          </a:xfrm>
          <a:prstGeom prst="rect">
            <a:avLst/>
          </a:prstGeom>
        </p:spPr>
      </p:pic>
      <p:pic>
        <p:nvPicPr>
          <p:cNvPr id="12" name="Picture 11" descr="Digit Recognition">
            <a:extLst>
              <a:ext uri="{FF2B5EF4-FFF2-40B4-BE49-F238E27FC236}">
                <a16:creationId xmlns:a16="http://schemas.microsoft.com/office/drawing/2014/main" id="{EC3BF291-DBC2-4CDD-900B-D26A2D031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r="52979"/>
          <a:stretch/>
        </p:blipFill>
        <p:spPr>
          <a:xfrm>
            <a:off x="-32426" y="824752"/>
            <a:ext cx="4299626" cy="6033247"/>
          </a:xfrm>
          <a:prstGeom prst="rect">
            <a:avLst/>
          </a:prstGeom>
        </p:spPr>
      </p:pic>
      <p:pic>
        <p:nvPicPr>
          <p:cNvPr id="3" name="Picture 2" descr="Second grid with a slightly-different smiley face drawn in. The first grid animates to overlay the second grid to show the similarity.">
            <a:extLst>
              <a:ext uri="{FF2B5EF4-FFF2-40B4-BE49-F238E27FC236}">
                <a16:creationId xmlns:a16="http://schemas.microsoft.com/office/drawing/2014/main" id="{CC73FD76-EBFC-43A2-BA58-A28F2695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r="18496"/>
          <a:stretch/>
        </p:blipFill>
        <p:spPr>
          <a:xfrm>
            <a:off x="4739342" y="776940"/>
            <a:ext cx="7452658" cy="6081059"/>
          </a:xfrm>
          <a:prstGeom prst="rect">
            <a:avLst/>
          </a:prstGeom>
        </p:spPr>
      </p:pic>
      <p:pic>
        <p:nvPicPr>
          <p:cNvPr id="11" name="Picture 10" descr="Digit Recognition">
            <a:extLst>
              <a:ext uri="{FF2B5EF4-FFF2-40B4-BE49-F238E27FC236}">
                <a16:creationId xmlns:a16="http://schemas.microsoft.com/office/drawing/2014/main" id="{C7EB8C99-1207-4563-86A2-9B81B0AD7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4" name="Picture 3" descr="Cartoon smiley face">
            <a:extLst>
              <a:ext uri="{FF2B5EF4-FFF2-40B4-BE49-F238E27FC236}">
                <a16:creationId xmlns:a16="http://schemas.microsoft.com/office/drawing/2014/main" id="{7F26EF72-AAE8-4589-A475-729D8C2B7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4371192"/>
            <a:ext cx="1534474" cy="1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3916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a CPU total at 20% capacity.">
            <a:extLst>
              <a:ext uri="{FF2B5EF4-FFF2-40B4-BE49-F238E27FC236}">
                <a16:creationId xmlns:a16="http://schemas.microsoft.com/office/drawing/2014/main" id="{8392F666-AF2B-4119-90D9-24784E8F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1758165"/>
            <a:ext cx="10395500" cy="1670835"/>
          </a:xfrm>
          <a:prstGeom prst="rect">
            <a:avLst/>
          </a:prstGeom>
        </p:spPr>
      </p:pic>
      <p:pic>
        <p:nvPicPr>
          <p:cNvPr id="5" name="Picture 4" descr="Graph showing a single CPU core at 100% capacity.">
            <a:extLst>
              <a:ext uri="{FF2B5EF4-FFF2-40B4-BE49-F238E27FC236}">
                <a16:creationId xmlns:a16="http://schemas.microsoft.com/office/drawing/2014/main" id="{3EF6D6BF-D5F8-453C-AE7B-C595E028C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3429000"/>
            <a:ext cx="10395500" cy="16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23C96-C18E-4567-9BB9-5ED683D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BC892-239C-4904-984A-CB6DE25A258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CPU total at 100% capacity.">
            <a:extLst>
              <a:ext uri="{FF2B5EF4-FFF2-40B4-BE49-F238E27FC236}">
                <a16:creationId xmlns:a16="http://schemas.microsoft.com/office/drawing/2014/main" id="{68E2610C-1900-4EFD-B27A-620B815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362809"/>
            <a:ext cx="10500731" cy="1657239"/>
          </a:xfrm>
          <a:prstGeom prst="rect">
            <a:avLst/>
          </a:prstGeom>
        </p:spPr>
      </p:pic>
      <p:pic>
        <p:nvPicPr>
          <p:cNvPr id="5" name="Picture 4" descr="Graph showing 6 CPU cores at 100% capacity.">
            <a:extLst>
              <a:ext uri="{FF2B5EF4-FFF2-40B4-BE49-F238E27FC236}">
                <a16:creationId xmlns:a16="http://schemas.microsoft.com/office/drawing/2014/main" id="{9A7578F6-4C27-4F4F-8850-A3FDA75C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2020048"/>
            <a:ext cx="10447006" cy="466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8318-9D5F-443F-B988-A7BF1395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4DB0A-6FB3-4655-BA8F-F11CFA3B23E0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71" y="219561"/>
            <a:ext cx="3977052" cy="1410404"/>
          </a:xfrm>
          <a:prstGeom prst="rect">
            <a:avLst/>
          </a:prstGeom>
        </p:spPr>
      </p:pic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F351BC3B-27B3-4277-BD90-028B0419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1815235"/>
            <a:ext cx="10821238" cy="24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DD9B2-B41D-4463-839C-9EB34BD4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1" y="4258492"/>
            <a:ext cx="8311135" cy="244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77B0-72AF-45CD-8008-6DD7F6A11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4B3F1-AB04-4B7B-88B8-7F9A6B99ABC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asure, Measure, Measure">
            <a:extLst>
              <a:ext uri="{FF2B5EF4-FFF2-40B4-BE49-F238E27FC236}">
                <a16:creationId xmlns:a16="http://schemas.microsoft.com/office/drawing/2014/main" id="{E8251ED0-FB98-4CFC-9AC4-EBD33D4B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57" y="0"/>
            <a:ext cx="70228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C6A96-ECC9-482E-8BC6-681E060B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DC4A2-D65A-4D8D-A3A5-C1D0098D7B5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1"/>
            <a:ext cx="12192000" cy="300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F9B5F-ADE3-421A-83A5-56A87DAC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75BAD-B829-4F89-A531-4402F22AE87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723668"/>
            <a:ext cx="10829365" cy="212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6" y="3429000"/>
            <a:ext cx="11576425" cy="168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46CF3-5355-4C88-80F2-C7A0D4C94D7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5E787-AD5C-49C5-BC96-EFCE543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7" name="Picture 6" descr="Chart showing &quot;Selecting the Right Pattern&quot; from the book. This is from the &quot;Introduction&quot; available here: https://docs.microsoft.com/en-us/previous-versions/msp-n-p/ff963542(v=pandp.10)#design-approaches">
            <a:extLst>
              <a:ext uri="{FF2B5EF4-FFF2-40B4-BE49-F238E27FC236}">
                <a16:creationId xmlns:a16="http://schemas.microsoft.com/office/drawing/2014/main" id="{877F0D79-4390-47F1-BF27-7C342A6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23161"/>
            <a:ext cx="6962775" cy="6038850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05" y="195989"/>
            <a:ext cx="5701841" cy="111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02" y="985660"/>
            <a:ext cx="5168963" cy="7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8C42B-E631-4A56-B6CF-FBBA3456ECB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428E-890F-4D52-871A-EC763461958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99D01-FEC9-4E8A-8CD1-6F2D215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247"/>
            <a:ext cx="10515600" cy="496971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onsolas" panose="020B0609020204030204" pitchFamily="49" charset="0"/>
              </a:rPr>
              <a:t>GitHub</a:t>
            </a:r>
            <a:br>
              <a:rPr lang="en-US" sz="44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4"/>
              </a:rPr>
              <a:t>https://github.com/jeremybytes/parallel-programming</a:t>
            </a:r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Parallel Programming w/ Microsoft .NET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5"/>
              </a:rPr>
              <a:t>https://docs.microsoft.com/en-us/previous-versions/msp-n-p/ff963553(v=pandp.10)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Task &amp; Await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6"/>
              </a:rPr>
              <a:t>http://www.jeremybytes.com/Demos.aspx#TaskAndAwait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Presentation Links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7"/>
              </a:rPr>
              <a:t>http://www.jeremybytes.com/Demos.aspx#RunFaster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9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">
            <a:extLst>
              <a:ext uri="{FF2B5EF4-FFF2-40B4-BE49-F238E27FC236}">
                <a16:creationId xmlns:a16="http://schemas.microsoft.com/office/drawing/2014/main" id="{B78A088A-485A-4DFD-B6A3-7E97E725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" y="595952"/>
            <a:ext cx="10781379" cy="3985236"/>
          </a:xfrm>
          <a:prstGeom prst="rect">
            <a:avLst/>
          </a:prstGeom>
        </p:spPr>
      </p:pic>
      <p:pic>
        <p:nvPicPr>
          <p:cNvPr id="6" name="Picture 5" descr="jeremybytes.com">
            <a:extLst>
              <a:ext uri="{FF2B5EF4-FFF2-40B4-BE49-F238E27FC236}">
                <a16:creationId xmlns:a16="http://schemas.microsoft.com/office/drawing/2014/main" id="{94B3F388-4EEC-4BFB-82C3-442357651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9" y="4658881"/>
            <a:ext cx="8259482" cy="21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57BB3-B96B-4821-9951-F4AFA1F3F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253AD-566B-4CD8-A311-AD0E007D519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F608F9-C53F-4E31-8AA3-6EF4FF9C7A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7F1E2073-4C6E-4681-B7C0-B7FE62FC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" y="339047"/>
            <a:ext cx="5544014" cy="125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5128-5161-4252-9438-78AD23C7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4" y="339047"/>
            <a:ext cx="5860504" cy="1722835"/>
          </a:xfrm>
          <a:prstGeom prst="rect">
            <a:avLst/>
          </a:prstGeom>
        </p:spPr>
      </p:pic>
      <p:pic>
        <p:nvPicPr>
          <p:cNvPr id="7" name="Picture 6" descr="List of CPU-bound operations:&#10;Data Processing&#10;Complex Calculations&#10;Data Manipulation">
            <a:extLst>
              <a:ext uri="{FF2B5EF4-FFF2-40B4-BE49-F238E27FC236}">
                <a16:creationId xmlns:a16="http://schemas.microsoft.com/office/drawing/2014/main" id="{358306E2-DE18-4BD0-8959-1683EEB1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0" y="1704287"/>
            <a:ext cx="8570984" cy="51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2DBF8-57A0-47F2-8374-76961CAB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353F26-7089-4E70-BEDB-57E0879E69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0"/>
            <a:ext cx="90087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E5CA-A596-4BB3-A34C-E23E84181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3C68E-7CF1-409C-89DA-6E0DD05F570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36" y="167341"/>
            <a:ext cx="2468802" cy="1879392"/>
          </a:xfrm>
          <a:prstGeom prst="rect">
            <a:avLst/>
          </a:prstGeom>
        </p:spPr>
      </p:pic>
      <p:pic>
        <p:nvPicPr>
          <p:cNvPr id="4" name="Picture 3" descr="CPUs are getting bigger, not faster.">
            <a:extLst>
              <a:ext uri="{FF2B5EF4-FFF2-40B4-BE49-F238E27FC236}">
                <a16:creationId xmlns:a16="http://schemas.microsoft.com/office/drawing/2014/main" id="{B5F5FF69-DCF0-4EED-90E1-B5103142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0" y="1212725"/>
            <a:ext cx="9640060" cy="230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54442-FF7E-4E1C-80E4-72E51DFC0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0" y="3028208"/>
            <a:ext cx="4174729" cy="218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D375-8C83-41CB-8749-DC91D816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7" y="4705579"/>
            <a:ext cx="7418326" cy="187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63F5-3013-4056-9EE8-C6B0EBB47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box representing a single-core CPU.">
            <a:extLst>
              <a:ext uri="{FF2B5EF4-FFF2-40B4-BE49-F238E27FC236}">
                <a16:creationId xmlns:a16="http://schemas.microsoft.com/office/drawing/2014/main" id="{ED58B743-BF37-4619-8F3B-6E851F34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190312"/>
            <a:ext cx="4477375" cy="447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D11CD-E579-45C2-BADC-FA15918D6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01ADD-522A-4265-841B-937097B2E0B7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523</Words>
  <Application>Microsoft Office PowerPoint</Application>
  <PresentationFormat>Widescreen</PresentationFormat>
  <Paragraphs>153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Clark</dc:creator>
  <cp:lastModifiedBy>Jeremy Clark</cp:lastModifiedBy>
  <cp:revision>45</cp:revision>
  <dcterms:created xsi:type="dcterms:W3CDTF">2019-07-08T18:52:02Z</dcterms:created>
  <dcterms:modified xsi:type="dcterms:W3CDTF">2019-07-19T14:13:30Z</dcterms:modified>
</cp:coreProperties>
</file>